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3.xml" ContentType="application/vnd.openxmlformats-officedocument.presentationml.notesSlide+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clrMode="gray"/>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2055" autoAdjust="0"/>
  </p:normalViewPr>
  <p:slideViewPr>
    <p:cSldViewPr snapToGrid="0" snapToObjects="1">
      <p:cViewPr varScale="1">
        <p:scale>
          <a:sx n="117" d="100"/>
          <a:sy n="117" d="100"/>
        </p:scale>
        <p:origin x="-14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90962B-7376-A84F-B753-709EDDC01E6D}" type="datetimeFigureOut">
              <a:rPr lang="en-US" smtClean="0"/>
              <a:pPr/>
              <a:t>8/17/10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F97F07-37C4-B247-9A7D-4E48C05272A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F97F07-37C4-B247-9A7D-4E48C05272AA}"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F97F07-37C4-B247-9A7D-4E48C05272AA}"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a:t>
            </a:r>
            <a:r>
              <a:rPr lang="en-US" baseline="0" dirty="0" smtClean="0"/>
              <a:t>s might be a good time to ask the students if they can think of any examples of Dada influence on contemporary cultural representation, whether this is the visual arts, music, theater, advertising etc.</a:t>
            </a:r>
            <a:endParaRPr lang="en-US" dirty="0"/>
          </a:p>
        </p:txBody>
      </p:sp>
      <p:sp>
        <p:nvSpPr>
          <p:cNvPr id="4" name="Slide Number Placeholder 3"/>
          <p:cNvSpPr>
            <a:spLocks noGrp="1"/>
          </p:cNvSpPr>
          <p:nvPr>
            <p:ph type="sldNum" sz="quarter" idx="10"/>
          </p:nvPr>
        </p:nvSpPr>
        <p:spPr/>
        <p:txBody>
          <a:bodyPr/>
          <a:lstStyle/>
          <a:p>
            <a:fld id="{19F97F07-37C4-B247-9A7D-4E48C05272AA}"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B90B1F-BC41-AF40-9B43-A3812F66D7B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B90B1F-BC41-AF40-9B43-A3812F66D7B3}"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90B1F-BC41-AF40-9B43-A3812F66D7B3}" type="datetimeFigureOut">
              <a:rPr lang="en-US" smtClean="0"/>
              <a:pPr/>
              <a:t>8/17/10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B90B1F-BC41-AF40-9B43-A3812F66D7B3}" type="datetimeFigureOut">
              <a:rPr lang="en-US" smtClean="0"/>
              <a:pPr/>
              <a:t>8/17/10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B90B1F-BC41-AF40-9B43-A3812F66D7B3}" type="datetimeFigureOut">
              <a:rPr lang="en-US" smtClean="0"/>
              <a:pPr/>
              <a:t>8/17/10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B90B1F-BC41-AF40-9B43-A3812F66D7B3}"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B90B1F-BC41-AF40-9B43-A3812F66D7B3}"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9C7B0-D29B-D748-9008-E3E4C12F7C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B90B1F-BC41-AF40-9B43-A3812F66D7B3}" type="datetimeFigureOut">
              <a:rPr lang="en-US" smtClean="0"/>
              <a:pPr/>
              <a:t>8/17/10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89C7B0-D29B-D748-9008-E3E4C12F7C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enwikipedia.org/wiki/Manifest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406"/>
            <a:ext cx="7772400" cy="2110567"/>
          </a:xfrm>
        </p:spPr>
        <p:txBody>
          <a:bodyPr>
            <a:noAutofit/>
          </a:bodyPr>
          <a:lstStyle/>
          <a:p>
            <a:pPr>
              <a:buFont typeface="Wingdings" charset="2"/>
              <a:buChar char="q"/>
            </a:pPr>
            <a:r>
              <a:rPr lang="en-US" sz="2000" dirty="0" smtClean="0">
                <a:solidFill>
                  <a:schemeClr val="accent6">
                    <a:lumMod val="50000"/>
                  </a:schemeClr>
                </a:solidFill>
              </a:rPr>
              <a:t>“A </a:t>
            </a:r>
            <a:r>
              <a:rPr lang="en-US" sz="2000" dirty="0">
                <a:solidFill>
                  <a:schemeClr val="accent6">
                    <a:lumMod val="50000"/>
                  </a:schemeClr>
                </a:solidFill>
              </a:rPr>
              <a:t>manifesto is a communication made to the whole world, whose only pretension is to the discovery of an instant cure for political, astronomical, artistic, parliamentary, agronomical and literary syphilis. It may be pleasant, and good-natured, it's always right, it's strong, vigorous and logical. Apropos of logic, I consider myself very </a:t>
            </a:r>
            <a:r>
              <a:rPr lang="en-US" sz="2000" dirty="0" smtClean="0">
                <a:solidFill>
                  <a:schemeClr val="accent6">
                    <a:lumMod val="50000"/>
                  </a:schemeClr>
                </a:solidFill>
              </a:rPr>
              <a:t>likeable”</a:t>
            </a:r>
            <a:r>
              <a:rPr lang="en-US" sz="2400" dirty="0" smtClean="0">
                <a:solidFill>
                  <a:schemeClr val="accent6">
                    <a:lumMod val="50000"/>
                  </a:schemeClr>
                </a:solidFill>
              </a:rPr>
              <a:t>.</a:t>
            </a:r>
            <a:br>
              <a:rPr lang="en-US" sz="2400" dirty="0" smtClean="0">
                <a:solidFill>
                  <a:schemeClr val="accent6">
                    <a:lumMod val="50000"/>
                  </a:schemeClr>
                </a:solidFill>
              </a:rPr>
            </a:br>
            <a:r>
              <a:rPr lang="en-US" sz="2400" dirty="0" smtClean="0">
                <a:solidFill>
                  <a:schemeClr val="accent6">
                    <a:lumMod val="50000"/>
                  </a:schemeClr>
                </a:solidFill>
              </a:rPr>
              <a:t>              -Tristan Tzara </a:t>
            </a:r>
            <a:r>
              <a:rPr lang="en-US" sz="1200" dirty="0" smtClean="0">
                <a:solidFill>
                  <a:schemeClr val="accent6">
                    <a:lumMod val="50000"/>
                  </a:schemeClr>
                </a:solidFill>
              </a:rPr>
              <a:t>(source : en.wikipedia.org/wiki/Art_manifesto#Dada_Manifesto_1916)	</a:t>
            </a:r>
            <a:endParaRPr lang="en-US" sz="2400" dirty="0">
              <a:solidFill>
                <a:schemeClr val="accent6">
                  <a:lumMod val="50000"/>
                </a:schemeClr>
              </a:solidFill>
            </a:endParaRPr>
          </a:p>
        </p:txBody>
      </p:sp>
      <p:sp>
        <p:nvSpPr>
          <p:cNvPr id="3" name="Subtitle 2"/>
          <p:cNvSpPr>
            <a:spLocks noGrp="1"/>
          </p:cNvSpPr>
          <p:nvPr>
            <p:ph type="subTitle" idx="1"/>
          </p:nvPr>
        </p:nvSpPr>
        <p:spPr>
          <a:xfrm>
            <a:off x="1371600" y="2635948"/>
            <a:ext cx="6400800" cy="3857037"/>
          </a:xfrm>
        </p:spPr>
        <p:txBody>
          <a:bodyPr>
            <a:noAutofit/>
          </a:bodyPr>
          <a:lstStyle/>
          <a:p>
            <a:pPr>
              <a:buFont typeface="Wingdings" charset="2"/>
              <a:buChar char="q"/>
            </a:pPr>
            <a:r>
              <a:rPr lang="en-US" sz="1600" dirty="0" smtClean="0">
                <a:solidFill>
                  <a:schemeClr val="accent6">
                    <a:lumMod val="50000"/>
                  </a:schemeClr>
                </a:solidFill>
              </a:rPr>
              <a:t>“The </a:t>
            </a:r>
            <a:r>
              <a:rPr lang="en-US" sz="1600" dirty="0">
                <a:solidFill>
                  <a:schemeClr val="accent6">
                    <a:lumMod val="50000"/>
                  </a:schemeClr>
                </a:solidFill>
              </a:rPr>
              <a:t>magic of a word - DADA - which for journalists has opened the door to an unforeseen world, has for us not the slightest importance. </a:t>
            </a:r>
          </a:p>
          <a:p>
            <a:r>
              <a:rPr lang="en-US" sz="1600" dirty="0">
                <a:solidFill>
                  <a:schemeClr val="accent6">
                    <a:lumMod val="50000"/>
                  </a:schemeClr>
                </a:solidFill>
              </a:rPr>
              <a:t>To launch a manifesto you have to want: A.B. &amp; C., and fulminate against 1, 2, &amp; 3, </a:t>
            </a:r>
          </a:p>
          <a:p>
            <a:r>
              <a:rPr lang="en-US" sz="1600" dirty="0">
                <a:solidFill>
                  <a:schemeClr val="accent6">
                    <a:lumMod val="50000"/>
                  </a:schemeClr>
                </a:solidFill>
              </a:rPr>
              <a:t>work yourself up and sharpen you wings to conquer and circulate lower and upper case As, Bs &amp; Cs, sign, shout, swear, </a:t>
            </a:r>
            <a:r>
              <a:rPr lang="en-US" sz="1600" dirty="0" smtClean="0">
                <a:solidFill>
                  <a:schemeClr val="accent6">
                    <a:lumMod val="50000"/>
                  </a:schemeClr>
                </a:solidFill>
              </a:rPr>
              <a:t>organize </a:t>
            </a:r>
            <a:r>
              <a:rPr lang="en-US" sz="1600" dirty="0">
                <a:solidFill>
                  <a:schemeClr val="accent6">
                    <a:lumMod val="50000"/>
                  </a:schemeClr>
                </a:solidFill>
              </a:rPr>
              <a:t>prose into a form that is absolutely and irrefutably obvious, prove its ne plus ultra and maintain that novelty resembles life in the same way as the latest apparition of a harlot proves the essence of God. His existence had already been proved by the accordion, the landscape and soft words. * To </a:t>
            </a:r>
            <a:r>
              <a:rPr lang="en-US" sz="1600" dirty="0" smtClean="0">
                <a:solidFill>
                  <a:schemeClr val="accent6">
                    <a:lumMod val="50000"/>
                  </a:schemeClr>
                </a:solidFill>
              </a:rPr>
              <a:t>impose one's </a:t>
            </a:r>
            <a:r>
              <a:rPr lang="en-US" sz="1600" dirty="0">
                <a:solidFill>
                  <a:schemeClr val="accent6">
                    <a:lumMod val="50000"/>
                  </a:schemeClr>
                </a:solidFill>
              </a:rPr>
              <a:t>A.B.C. is only</a:t>
            </a:r>
            <a:r>
              <a:rPr lang="en-US" sz="1600" dirty="0" smtClean="0">
                <a:solidFill>
                  <a:schemeClr val="accent6">
                    <a:lumMod val="50000"/>
                  </a:schemeClr>
                </a:solidFill>
              </a:rPr>
              <a:t> natural </a:t>
            </a:r>
            <a:r>
              <a:rPr lang="en-US" sz="1600" dirty="0">
                <a:solidFill>
                  <a:schemeClr val="accent6">
                    <a:lumMod val="50000"/>
                  </a:schemeClr>
                </a:solidFill>
              </a:rPr>
              <a:t>- and therefore regrettable</a:t>
            </a:r>
            <a:r>
              <a:rPr lang="en-US" sz="1500" dirty="0" smtClean="0">
                <a:solidFill>
                  <a:schemeClr val="accent6">
                    <a:lumMod val="50000"/>
                  </a:schemeClr>
                </a:solidFill>
              </a:rPr>
              <a:t>.     -</a:t>
            </a:r>
            <a:r>
              <a:rPr lang="en-US" sz="1400" b="1" i="1" dirty="0">
                <a:solidFill>
                  <a:schemeClr val="accent6">
                    <a:lumMod val="50000"/>
                  </a:schemeClr>
                </a:solidFill>
              </a:rPr>
              <a:t>Dada </a:t>
            </a:r>
            <a:r>
              <a:rPr lang="en-US" sz="1400" b="1" i="1" dirty="0" smtClean="0">
                <a:solidFill>
                  <a:schemeClr val="accent6">
                    <a:lumMod val="50000"/>
                  </a:schemeClr>
                </a:solidFill>
              </a:rPr>
              <a:t>Manifesto</a:t>
            </a:r>
          </a:p>
          <a:p>
            <a:r>
              <a:rPr lang="en-US" sz="1400" b="1" dirty="0" smtClean="0">
                <a:solidFill>
                  <a:schemeClr val="accent6">
                    <a:lumMod val="50000"/>
                  </a:schemeClr>
                </a:solidFill>
              </a:rPr>
              <a:t>                                                                                                                      Tristan </a:t>
            </a:r>
            <a:r>
              <a:rPr lang="en-US" sz="1400" b="1" dirty="0">
                <a:solidFill>
                  <a:schemeClr val="accent6">
                    <a:lumMod val="50000"/>
                  </a:schemeClr>
                </a:solidFill>
              </a:rPr>
              <a:t>Tzara</a:t>
            </a:r>
            <a:r>
              <a:rPr lang="en-US" sz="1400" b="1" dirty="0" smtClean="0">
                <a:solidFill>
                  <a:schemeClr val="accent6">
                    <a:lumMod val="50000"/>
                  </a:schemeClr>
                </a:solidFill>
              </a:rPr>
              <a:t/>
            </a:r>
            <a:br>
              <a:rPr lang="en-US" sz="1400" b="1" dirty="0" smtClean="0">
                <a:solidFill>
                  <a:schemeClr val="accent6">
                    <a:lumMod val="50000"/>
                  </a:schemeClr>
                </a:solidFill>
              </a:rPr>
            </a:br>
            <a:r>
              <a:rPr lang="en-US" sz="1400" b="1" dirty="0" smtClean="0">
                <a:solidFill>
                  <a:schemeClr val="accent6">
                    <a:lumMod val="50000"/>
                  </a:schemeClr>
                </a:solidFill>
              </a:rPr>
              <a:t>                                                                                                                            </a:t>
            </a:r>
            <a:r>
              <a:rPr lang="en-US" sz="1400" dirty="0" smtClean="0">
                <a:solidFill>
                  <a:schemeClr val="accent6">
                    <a:lumMod val="50000"/>
                  </a:schemeClr>
                </a:solidFill>
              </a:rPr>
              <a:t>23rd march 1918 </a:t>
            </a:r>
          </a:p>
          <a:p>
            <a:r>
              <a:rPr lang="en-US" sz="1000" dirty="0" smtClean="0">
                <a:solidFill>
                  <a:schemeClr val="accent6">
                    <a:lumMod val="50000"/>
                  </a:schemeClr>
                </a:solidFill>
              </a:rPr>
              <a:t>(</a:t>
            </a:r>
            <a:r>
              <a:rPr lang="en-US" sz="1200" dirty="0" smtClean="0">
                <a:solidFill>
                  <a:schemeClr val="accent6">
                    <a:lumMod val="50000"/>
                  </a:schemeClr>
                </a:solidFill>
              </a:rPr>
              <a:t>source</a:t>
            </a:r>
            <a:r>
              <a:rPr lang="en-US" sz="1000" dirty="0">
                <a:solidFill>
                  <a:schemeClr val="accent6">
                    <a:lumMod val="50000"/>
                  </a:schemeClr>
                </a:solidFill>
              </a:rPr>
              <a:t>:</a:t>
            </a:r>
            <a:r>
              <a:rPr lang="en-US" sz="1000" dirty="0" smtClean="0">
                <a:solidFill>
                  <a:schemeClr val="accent6">
                    <a:lumMod val="50000"/>
                  </a:schemeClr>
                </a:solidFill>
              </a:rPr>
              <a:t> Crickenberger</a:t>
            </a:r>
            <a:r>
              <a:rPr lang="en-US" sz="1000" dirty="0">
                <a:solidFill>
                  <a:schemeClr val="accent6">
                    <a:lumMod val="50000"/>
                  </a:schemeClr>
                </a:solidFill>
              </a:rPr>
              <a:t>,</a:t>
            </a:r>
            <a:r>
              <a:rPr lang="en-US" sz="1000" dirty="0" smtClean="0">
                <a:solidFill>
                  <a:schemeClr val="accent6">
                    <a:lumMod val="50000"/>
                  </a:schemeClr>
                </a:solidFill>
              </a:rPr>
              <a:t> H.M. </a:t>
            </a:r>
            <a:r>
              <a:rPr lang="en-US" sz="1000" i="1" dirty="0" smtClean="0">
                <a:solidFill>
                  <a:schemeClr val="accent6">
                    <a:lumMod val="50000"/>
                  </a:schemeClr>
                </a:solidFill>
              </a:rPr>
              <a:t>The Lemming. August 15h, 2010.</a:t>
            </a:r>
          </a:p>
          <a:p>
            <a:r>
              <a:rPr lang="en-US" sz="1000" i="1" dirty="0" smtClean="0">
                <a:solidFill>
                  <a:schemeClr val="accent6">
                    <a:lumMod val="50000"/>
                  </a:schemeClr>
                </a:solidFill>
              </a:rPr>
              <a:t> </a:t>
            </a:r>
            <a:r>
              <a:rPr lang="en-US" sz="1000" i="1" dirty="0">
                <a:solidFill>
                  <a:schemeClr val="accent6">
                    <a:lumMod val="50000"/>
                  </a:schemeClr>
                </a:solidFill>
              </a:rPr>
              <a:t>&lt;www.thelemming.com&gt;.</a:t>
            </a:r>
            <a:r>
              <a:rPr lang="en-US" sz="1000" i="1" dirty="0" smtClean="0">
                <a:solidFill>
                  <a:schemeClr val="accent6">
                    <a:lumMod val="50000"/>
                  </a:schemeClr>
                </a:solidFill>
              </a:rPr>
              <a:t> Web).</a:t>
            </a:r>
            <a:endParaRPr lang="en-US" sz="1000" dirty="0" smtClean="0">
              <a:solidFill>
                <a:schemeClr val="accent6">
                  <a:lumMod val="50000"/>
                </a:schemeClr>
              </a:solidFill>
            </a:endParaRPr>
          </a:p>
          <a:p>
            <a:endParaRPr lang="en-US" sz="1400" dirty="0" smtClean="0">
              <a:solidFill>
                <a:schemeClr val="accent6">
                  <a:lumMod val="50000"/>
                </a:schemeClr>
              </a:solidFill>
            </a:endParaRPr>
          </a:p>
          <a:p>
            <a:endParaRPr lang="en-US" sz="1500" dirty="0" smtClean="0">
              <a:solidFill>
                <a:schemeClr val="tx1"/>
              </a:solidFill>
            </a:endParaRPr>
          </a:p>
          <a:p>
            <a:r>
              <a:rPr lang="en-US" sz="1500" dirty="0" smtClean="0">
                <a:solidFill>
                  <a:schemeClr val="tx1"/>
                </a:solidFill>
              </a:rPr>
              <a:t> </a:t>
            </a:r>
          </a:p>
          <a:p>
            <a:r>
              <a:rPr lang="en-US" sz="1500" dirty="0" smtClean="0">
                <a:solidFill>
                  <a:schemeClr val="tx1"/>
                </a:solidFill>
              </a:rPr>
              <a:t> </a:t>
            </a:r>
            <a:endParaRPr lang="en-US" sz="1500" dirty="0">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What </a:t>
            </a:r>
            <a:r>
              <a:rPr lang="en-US" b="1" i="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is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 manifesto?</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9" name="Picture 8"/>
          <p:cNvPicPr>
            <a:picLocks noChangeAspect="1"/>
          </p:cNvPicPr>
          <p:nvPr/>
        </p:nvPicPr>
        <p:blipFill>
          <a:blip r:embed="rId2"/>
          <a:stretch>
            <a:fillRect/>
          </a:stretch>
        </p:blipFill>
        <p:spPr>
          <a:xfrm>
            <a:off x="3053688" y="1292668"/>
            <a:ext cx="3410508" cy="4443499"/>
          </a:xfrm>
          <a:prstGeom prst="rect">
            <a:avLst/>
          </a:prstGeom>
        </p:spPr>
      </p:pic>
      <p:sp>
        <p:nvSpPr>
          <p:cNvPr id="11" name="TextBox 10"/>
          <p:cNvSpPr txBox="1"/>
          <p:nvPr/>
        </p:nvSpPr>
        <p:spPr>
          <a:xfrm>
            <a:off x="1852082" y="5883417"/>
            <a:ext cx="7291917" cy="276999"/>
          </a:xfrm>
          <a:prstGeom prst="rect">
            <a:avLst/>
          </a:prstGeom>
          <a:noFill/>
        </p:spPr>
        <p:txBody>
          <a:bodyPr wrap="square" rtlCol="0">
            <a:spAutoFit/>
          </a:bodyPr>
          <a:lstStyle/>
          <a:p>
            <a:r>
              <a:rPr lang="en-US" sz="1200" dirty="0" smtClean="0"/>
              <a:t>                                  ( source: www.envrak.fr/documents/articles/71/dada4aff.jpg)</a:t>
            </a:r>
            <a:endParaRPr lang="en-US" sz="1200" dirty="0"/>
          </a:p>
        </p:txBody>
      </p:sp>
    </p:spTree>
  </p:cSld>
  <p:clrMapOvr>
    <a:masterClrMapping/>
  </p:clrMapOvr>
  <mc:AlternateContent xmlns:mp="http://schemas.microsoft.com/office/mac/powerpoint/2008/main">
    <mc:Choice Requires="mp">
      <mp:transition>
        <mp:cube dir="d"/>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p:cover dir="d"/>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Manifesto:</a:t>
            </a:r>
            <a:endParaRPr lang="en-US" dirty="0"/>
          </a:p>
        </p:txBody>
      </p:sp>
      <p:sp>
        <p:nvSpPr>
          <p:cNvPr id="3" name="Content Placeholder 2"/>
          <p:cNvSpPr>
            <a:spLocks noGrp="1"/>
          </p:cNvSpPr>
          <p:nvPr>
            <p:ph idx="1"/>
          </p:nvPr>
        </p:nvSpPr>
        <p:spPr/>
        <p:txBody>
          <a:bodyPr>
            <a:normAutofit/>
          </a:bodyPr>
          <a:lstStyle/>
          <a:p>
            <a:pPr>
              <a:buFont typeface="Wingdings" charset="2"/>
              <a:buChar char="§"/>
            </a:pPr>
            <a:r>
              <a:rPr lang="en-US" sz="2400" dirty="0" smtClean="0"/>
              <a:t>  According to Merriam-Webster: </a:t>
            </a:r>
          </a:p>
          <a:p>
            <a:pPr>
              <a:buNone/>
            </a:pPr>
            <a:r>
              <a:rPr lang="en-US" sz="2400" dirty="0" smtClean="0"/>
              <a:t>     “Etymology: Italian, denunciation, manifest, from </a:t>
            </a:r>
            <a:r>
              <a:rPr lang="en-US" sz="2400" i="1" dirty="0" err="1" smtClean="0"/>
              <a:t>manifestare</a:t>
            </a:r>
            <a:endParaRPr lang="en-US" sz="2400" i="1" dirty="0" smtClean="0"/>
          </a:p>
          <a:p>
            <a:pPr>
              <a:buNone/>
            </a:pPr>
            <a:r>
              <a:rPr lang="en-US" sz="2400" dirty="0"/>
              <a:t>t</a:t>
            </a:r>
            <a:r>
              <a:rPr lang="en-US" sz="2400" dirty="0" smtClean="0"/>
              <a:t>o manifest, from Latin, from </a:t>
            </a:r>
            <a:r>
              <a:rPr lang="en-US" sz="2400" i="1" dirty="0" err="1" smtClean="0"/>
              <a:t>manifestus</a:t>
            </a:r>
            <a:r>
              <a:rPr lang="en-US" sz="2400" i="1" dirty="0" smtClean="0"/>
              <a:t>. </a:t>
            </a:r>
            <a:r>
              <a:rPr lang="en-US" sz="2400" dirty="0" smtClean="0"/>
              <a:t>Date: 1620: a written </a:t>
            </a:r>
          </a:p>
          <a:p>
            <a:pPr>
              <a:buNone/>
            </a:pPr>
            <a:r>
              <a:rPr lang="en-US" sz="2400" dirty="0" smtClean="0"/>
              <a:t>Statement declaring publicly the intentions, motives, or views</a:t>
            </a:r>
          </a:p>
          <a:p>
            <a:pPr>
              <a:buNone/>
            </a:pPr>
            <a:r>
              <a:rPr lang="en-US" sz="2400" dirty="0" smtClean="0"/>
              <a:t>of its </a:t>
            </a:r>
            <a:r>
              <a:rPr lang="en-US" sz="2400" dirty="0" err="1" smtClean="0"/>
              <a:t>issuser</a:t>
            </a:r>
            <a:r>
              <a:rPr lang="en-US" sz="2400" dirty="0" smtClean="0"/>
              <a:t>.”</a:t>
            </a:r>
          </a:p>
          <a:p>
            <a:pPr>
              <a:buNone/>
            </a:pPr>
            <a:endParaRPr lang="en-US" sz="2400" dirty="0" smtClean="0"/>
          </a:p>
          <a:p>
            <a:pPr>
              <a:buFont typeface="Wingdings" charset="2"/>
              <a:buChar char="§"/>
            </a:pPr>
            <a:r>
              <a:rPr lang="en-US" sz="2400" dirty="0" smtClean="0"/>
              <a:t>“A manifesto is a public declaration of principles and intentions, often political in nature. Manifestos relating to religious belief are generally referred to as a creed. Manifestos may also be life stance-related.”</a:t>
            </a:r>
          </a:p>
          <a:p>
            <a:pPr>
              <a:buNone/>
            </a:pPr>
            <a:r>
              <a:rPr lang="en-US" sz="1200" dirty="0" smtClean="0"/>
              <a:t>               (source: en.wikipedia.org/wiki/Manifesto</a:t>
            </a:r>
            <a:r>
              <a:rPr lang="en-US" sz="1200" dirty="0" smtClean="0">
                <a:hlinkClick r:id="rId3" action="ppaction://hlinkfile"/>
              </a:rPr>
              <a:t>)</a:t>
            </a:r>
            <a:endParaRPr lang="en-US" sz="1200" dirty="0" smtClean="0"/>
          </a:p>
          <a:p>
            <a:pPr>
              <a:buNone/>
            </a:pP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The Art Manifesto	</a:t>
            </a:r>
            <a:endParaRPr lang="en-US" dirty="0"/>
          </a:p>
        </p:txBody>
      </p:sp>
      <p:sp>
        <p:nvSpPr>
          <p:cNvPr id="3" name="Content Placeholder 2"/>
          <p:cNvSpPr>
            <a:spLocks noGrp="1"/>
          </p:cNvSpPr>
          <p:nvPr>
            <p:ph idx="1"/>
          </p:nvPr>
        </p:nvSpPr>
        <p:spPr/>
        <p:txBody>
          <a:bodyPr>
            <a:normAutofit fontScale="92500"/>
          </a:bodyPr>
          <a:lstStyle/>
          <a:p>
            <a:pPr>
              <a:buFont typeface="Wingdings" charset="2"/>
              <a:buChar char="§"/>
            </a:pPr>
            <a:r>
              <a:rPr lang="en-US" sz="2000" dirty="0" smtClean="0"/>
              <a:t> </a:t>
            </a:r>
            <a:r>
              <a:rPr lang="en-US" sz="1800" dirty="0" smtClean="0"/>
              <a:t>“Art </a:t>
            </a:r>
            <a:r>
              <a:rPr lang="en-US" sz="1800" dirty="0"/>
              <a:t>manifestos are mostly extreme in their rhetoric and intended for shock value to achieve a revolutionary </a:t>
            </a:r>
            <a:r>
              <a:rPr lang="en-US" sz="1800" dirty="0" smtClean="0"/>
              <a:t>effect”.</a:t>
            </a:r>
          </a:p>
          <a:p>
            <a:pPr>
              <a:buFont typeface="Wingdings" charset="2"/>
              <a:buChar char="§"/>
            </a:pPr>
            <a:r>
              <a:rPr lang="en-US" sz="1800" dirty="0" smtClean="0"/>
              <a:t>“They </a:t>
            </a:r>
            <a:r>
              <a:rPr lang="en-US" sz="1800" dirty="0"/>
              <a:t>often address wider issues, such as the political </a:t>
            </a:r>
            <a:r>
              <a:rPr lang="en-US" sz="1800" dirty="0" smtClean="0"/>
              <a:t>system”. </a:t>
            </a:r>
          </a:p>
          <a:p>
            <a:pPr>
              <a:buFont typeface="Wingdings" charset="2"/>
              <a:buChar char="§"/>
            </a:pPr>
            <a:r>
              <a:rPr lang="en-US" sz="1800" dirty="0" smtClean="0"/>
              <a:t>“Typical </a:t>
            </a:r>
            <a:r>
              <a:rPr lang="en-US" sz="1800" dirty="0"/>
              <a:t>themes are the need for revolution, freedom (of expression) and the implied or overtly stated superiority of the writers over the status </a:t>
            </a:r>
            <a:r>
              <a:rPr lang="en-US" sz="1800" dirty="0" smtClean="0"/>
              <a:t>quo”.</a:t>
            </a:r>
          </a:p>
          <a:p>
            <a:pPr>
              <a:buFont typeface="Wingdings" charset="2"/>
              <a:buChar char="§"/>
            </a:pPr>
            <a:r>
              <a:rPr lang="en-US" sz="1800" dirty="0" smtClean="0"/>
              <a:t> “The </a:t>
            </a:r>
            <a:r>
              <a:rPr lang="en-US" sz="1800" dirty="0"/>
              <a:t>manifesto gives a means of expressing,</a:t>
            </a:r>
            <a:r>
              <a:rPr lang="en-US" sz="1800" dirty="0" smtClean="0"/>
              <a:t> publicizing </a:t>
            </a:r>
            <a:r>
              <a:rPr lang="en-US" sz="1800" dirty="0"/>
              <a:t>and recording</a:t>
            </a:r>
            <a:r>
              <a:rPr lang="en-US" sz="1800" dirty="0" smtClean="0"/>
              <a:t>   ideas </a:t>
            </a:r>
            <a:r>
              <a:rPr lang="en-US" sz="1800" dirty="0"/>
              <a:t>for the artist or art </a:t>
            </a:r>
            <a:r>
              <a:rPr lang="en-US" sz="1800" dirty="0" smtClean="0"/>
              <a:t>group…”</a:t>
            </a:r>
          </a:p>
          <a:p>
            <a:pPr>
              <a:buFont typeface="Wingdings" charset="2"/>
              <a:buChar char="§"/>
            </a:pPr>
            <a:r>
              <a:rPr lang="en-US" sz="1800" dirty="0" smtClean="0"/>
              <a:t>The period from 1909 (the first art manifesto of the 20</a:t>
            </a:r>
            <a:r>
              <a:rPr lang="en-US" sz="1800" baseline="30000" dirty="0" smtClean="0"/>
              <a:t>th</a:t>
            </a:r>
            <a:r>
              <a:rPr lang="en-US" sz="1800" dirty="0" smtClean="0"/>
              <a:t> century) up to World War II, produced “the best known [art] manifestoes.”</a:t>
            </a:r>
          </a:p>
          <a:p>
            <a:pPr>
              <a:buFont typeface="Wingdings" charset="2"/>
              <a:buChar char="§"/>
            </a:pPr>
            <a:r>
              <a:rPr lang="en-US" sz="1800" dirty="0" smtClean="0"/>
              <a:t>They often consist of a number of statements, sometimes numbered or in bullet points.</a:t>
            </a:r>
          </a:p>
          <a:p>
            <a:pPr>
              <a:buFont typeface="Wingdings" charset="2"/>
              <a:buChar char="§"/>
            </a:pPr>
            <a:r>
              <a:rPr lang="en-US" sz="1800" dirty="0" smtClean="0"/>
              <a:t>Previously used as a “political document of state…the declaration of war in 1914 was…in  a document titled “a manifesto.”</a:t>
            </a:r>
          </a:p>
          <a:p>
            <a:pPr>
              <a:buFont typeface="Wingdings" charset="2"/>
              <a:buChar char="§"/>
            </a:pPr>
            <a:r>
              <a:rPr lang="en-US" sz="1800" dirty="0" smtClean="0"/>
              <a:t>Often recited or presented live. combining theater with a political statement.</a:t>
            </a:r>
          </a:p>
          <a:p>
            <a:pPr>
              <a:buNone/>
            </a:pPr>
            <a:r>
              <a:rPr lang="en-US" sz="1800" dirty="0" smtClean="0"/>
              <a:t>               </a:t>
            </a:r>
          </a:p>
          <a:p>
            <a:pPr>
              <a:buNone/>
            </a:pPr>
            <a:r>
              <a:rPr lang="en-US" sz="1800" dirty="0" smtClean="0"/>
              <a:t>                        </a:t>
            </a:r>
            <a:r>
              <a:rPr lang="en-US" sz="1400" dirty="0" smtClean="0"/>
              <a:t>(source: en.wikipedia.org/wiki/</a:t>
            </a:r>
            <a:r>
              <a:rPr lang="en-US" sz="1400" dirty="0" err="1" smtClean="0"/>
              <a:t>Art_manifesto</a:t>
            </a:r>
            <a:r>
              <a:rPr lang="en-US" sz="1400" dirty="0" smtClean="0"/>
              <a:t>)</a:t>
            </a:r>
            <a:endParaRPr lang="en-US" sz="1800" dirty="0" smtClean="0"/>
          </a:p>
          <a:p>
            <a:pPr>
              <a:buFont typeface="Wingdings" charset="2"/>
              <a:buChar char="§"/>
            </a:pPr>
            <a:endParaRPr lang="en-US" sz="1800" dirty="0" smtClean="0"/>
          </a:p>
          <a:p>
            <a:pPr>
              <a:buFont typeface="Wingdings" charset="2"/>
              <a:buChar char="§"/>
            </a:pP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Dada Manifesto</a:t>
            </a:r>
            <a:b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br>
            <a:endParaRPr lang="en-US" dirty="0"/>
          </a:p>
        </p:txBody>
      </p:sp>
      <p:sp>
        <p:nvSpPr>
          <p:cNvPr id="3" name="Content Placeholder 2"/>
          <p:cNvSpPr>
            <a:spLocks noGrp="1"/>
          </p:cNvSpPr>
          <p:nvPr>
            <p:ph idx="1"/>
          </p:nvPr>
        </p:nvSpPr>
        <p:spPr>
          <a:xfrm>
            <a:off x="457200" y="944434"/>
            <a:ext cx="8229600" cy="5775158"/>
          </a:xfrm>
        </p:spPr>
        <p:txBody>
          <a:bodyPr>
            <a:normAutofit/>
          </a:bodyPr>
          <a:lstStyle/>
          <a:p>
            <a:r>
              <a:rPr lang="en-US" sz="2000" dirty="0" smtClean="0"/>
              <a:t>The first Dada manifesto was recited by Hugo Ball, on July 14, 1916.   </a:t>
            </a:r>
            <a:r>
              <a:rPr lang="en-US" sz="1200" dirty="0" smtClean="0"/>
              <a:t>(en.wikipedia.org/wiki/Art_manifesto#Dada_Manifesto_1916).</a:t>
            </a:r>
            <a:r>
              <a:rPr lang="en-US" sz="2000" dirty="0" smtClean="0"/>
              <a:t> (We will read this in a moment). </a:t>
            </a:r>
          </a:p>
          <a:p>
            <a:r>
              <a:rPr lang="en-US" sz="2000" dirty="0" smtClean="0"/>
              <a:t>His manifesto was a “political </a:t>
            </a:r>
            <a:r>
              <a:rPr lang="en-US" sz="2000" dirty="0"/>
              <a:t>statement about his</a:t>
            </a:r>
            <a:r>
              <a:rPr lang="en-US" sz="2000" dirty="0" smtClean="0"/>
              <a:t> </a:t>
            </a:r>
          </a:p>
          <a:p>
            <a:pPr>
              <a:buNone/>
            </a:pPr>
            <a:r>
              <a:rPr lang="en-US" sz="2000" dirty="0" smtClean="0"/>
              <a:t>      views </a:t>
            </a:r>
            <a:r>
              <a:rPr lang="en-US" sz="2000" dirty="0"/>
              <a:t>on the terrible state of </a:t>
            </a:r>
            <a:r>
              <a:rPr lang="en-US" sz="2000" dirty="0" smtClean="0"/>
              <a:t>society…</a:t>
            </a:r>
          </a:p>
          <a:p>
            <a:pPr>
              <a:buNone/>
            </a:pPr>
            <a:r>
              <a:rPr lang="en-US" sz="2000" dirty="0" smtClean="0"/>
              <a:t>      acknowledging </a:t>
            </a:r>
            <a:r>
              <a:rPr lang="en-US" sz="2000" dirty="0"/>
              <a:t>his dislike for philosophies</a:t>
            </a:r>
            <a:r>
              <a:rPr lang="en-US" sz="2000" dirty="0" smtClean="0"/>
              <a:t> </a:t>
            </a:r>
          </a:p>
          <a:p>
            <a:pPr>
              <a:buNone/>
            </a:pPr>
            <a:r>
              <a:rPr lang="en-US" sz="2000" dirty="0" smtClean="0"/>
              <a:t>      in </a:t>
            </a:r>
            <a:r>
              <a:rPr lang="en-US" sz="2000" dirty="0"/>
              <a:t>the past claiming to possess the ultimate </a:t>
            </a:r>
            <a:r>
              <a:rPr lang="en-US" sz="2000" dirty="0" smtClean="0"/>
              <a:t>Truth”.</a:t>
            </a:r>
          </a:p>
          <a:p>
            <a:pPr>
              <a:buNone/>
            </a:pPr>
            <a:r>
              <a:rPr lang="en-US" sz="1100" dirty="0" smtClean="0"/>
              <a:t>          (en.wikipedia.org/wiki/Hugo_Ball)</a:t>
            </a:r>
          </a:p>
          <a:p>
            <a:r>
              <a:rPr lang="en-US" sz="2000" dirty="0" smtClean="0"/>
              <a:t>The recital of his manifesto, and other Dada events</a:t>
            </a:r>
          </a:p>
          <a:p>
            <a:pPr>
              <a:buNone/>
            </a:pPr>
            <a:r>
              <a:rPr lang="en-US" sz="2000" dirty="0" smtClean="0"/>
              <a:t>       took place at the </a:t>
            </a:r>
            <a:r>
              <a:rPr lang="en-US" sz="2000" i="1" dirty="0" smtClean="0"/>
              <a:t>Cabaret Voltaire, </a:t>
            </a:r>
            <a:r>
              <a:rPr lang="en-US" sz="2000" dirty="0" smtClean="0"/>
              <a:t>a performance</a:t>
            </a:r>
          </a:p>
          <a:p>
            <a:pPr>
              <a:buNone/>
            </a:pPr>
            <a:r>
              <a:rPr lang="en-US" sz="2000" i="1" dirty="0" smtClean="0"/>
              <a:t>       </a:t>
            </a:r>
            <a:r>
              <a:rPr lang="en-US" sz="2000" dirty="0" smtClean="0"/>
              <a:t>space and club co-founded by Ball in Zürich.</a:t>
            </a:r>
          </a:p>
          <a:p>
            <a:r>
              <a:rPr lang="en-US" sz="2000" i="1" dirty="0" smtClean="0"/>
              <a:t> </a:t>
            </a:r>
            <a:r>
              <a:rPr lang="en-US" sz="2000" dirty="0" smtClean="0"/>
              <a:t>Many Dada manifestos were written by Dada</a:t>
            </a:r>
          </a:p>
          <a:p>
            <a:pPr>
              <a:buNone/>
            </a:pPr>
            <a:r>
              <a:rPr lang="en-US" sz="2000" dirty="0" smtClean="0"/>
              <a:t>       artists in different parts of Europe during the peak</a:t>
            </a:r>
          </a:p>
          <a:p>
            <a:pPr>
              <a:buNone/>
            </a:pPr>
            <a:r>
              <a:rPr lang="en-US" sz="2000" dirty="0" smtClean="0"/>
              <a:t>       of Dada activity.</a:t>
            </a:r>
          </a:p>
          <a:p>
            <a:r>
              <a:rPr lang="en-US" sz="2000" dirty="0" smtClean="0"/>
              <a:t> The Dada manifesto, helped spread Dada ideas,</a:t>
            </a:r>
          </a:p>
          <a:p>
            <a:pPr>
              <a:buNone/>
            </a:pPr>
            <a:r>
              <a:rPr lang="en-US" sz="2000" dirty="0" smtClean="0"/>
              <a:t>       and were often sharp critiques of the civilization and</a:t>
            </a:r>
          </a:p>
          <a:p>
            <a:pPr>
              <a:buNone/>
            </a:pPr>
            <a:r>
              <a:rPr lang="en-US" sz="2000" dirty="0" smtClean="0"/>
              <a:t>       culture which gave rise to World War I.</a:t>
            </a:r>
          </a:p>
        </p:txBody>
      </p:sp>
      <p:pic>
        <p:nvPicPr>
          <p:cNvPr id="4" name="Picture 3"/>
          <p:cNvPicPr>
            <a:picLocks noChangeAspect="1"/>
          </p:cNvPicPr>
          <p:nvPr/>
        </p:nvPicPr>
        <p:blipFill>
          <a:blip r:embed="rId2"/>
          <a:stretch>
            <a:fillRect/>
          </a:stretch>
        </p:blipFill>
        <p:spPr>
          <a:xfrm>
            <a:off x="6270755" y="1726034"/>
            <a:ext cx="2416045" cy="3290820"/>
          </a:xfrm>
          <a:prstGeom prst="rect">
            <a:avLst/>
          </a:prstGeom>
        </p:spPr>
      </p:pic>
      <p:sp>
        <p:nvSpPr>
          <p:cNvPr id="5" name="TextBox 4"/>
          <p:cNvSpPr txBox="1"/>
          <p:nvPr/>
        </p:nvSpPr>
        <p:spPr>
          <a:xfrm>
            <a:off x="6427304" y="5213048"/>
            <a:ext cx="2394174" cy="1169551"/>
          </a:xfrm>
          <a:prstGeom prst="rect">
            <a:avLst/>
          </a:prstGeom>
          <a:noFill/>
        </p:spPr>
        <p:txBody>
          <a:bodyPr wrap="square" rtlCol="0">
            <a:spAutoFit/>
          </a:bodyPr>
          <a:lstStyle/>
          <a:p>
            <a:r>
              <a:rPr lang="en-US" sz="1200" i="1" dirty="0" smtClean="0"/>
              <a:t>“Hugo </a:t>
            </a:r>
            <a:r>
              <a:rPr lang="en-US" sz="1200" i="1" dirty="0"/>
              <a:t>Ball in ‘cubist costume’ reciting his poem</a:t>
            </a:r>
            <a:r>
              <a:rPr lang="en-US" sz="1200" i="1" dirty="0" smtClean="0"/>
              <a:t> “Elefantenkarawane” </a:t>
            </a:r>
            <a:r>
              <a:rPr lang="en-US" sz="1200" i="1" dirty="0"/>
              <a:t>at the Cabaret Voltaire, 23 June 1916</a:t>
            </a:r>
            <a:r>
              <a:rPr lang="en-US" sz="1200" i="1" dirty="0" smtClean="0"/>
              <a:t>.” </a:t>
            </a:r>
          </a:p>
          <a:p>
            <a:r>
              <a:rPr lang="en-US" sz="1100" i="1" dirty="0" smtClean="0"/>
              <a:t>(source: asitoughttobe.files.wordpress.com)</a:t>
            </a:r>
            <a:endParaRPr lang="en-US" sz="11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Dada’s impact</a:t>
            </a:r>
            <a:endParaRPr lang="en-US" dirty="0"/>
          </a:p>
        </p:txBody>
      </p:sp>
      <p:sp>
        <p:nvSpPr>
          <p:cNvPr id="3" name="Content Placeholder 2"/>
          <p:cNvSpPr>
            <a:spLocks noGrp="1"/>
          </p:cNvSpPr>
          <p:nvPr>
            <p:ph idx="1"/>
          </p:nvPr>
        </p:nvSpPr>
        <p:spPr/>
        <p:txBody>
          <a:bodyPr/>
          <a:lstStyle/>
          <a:p>
            <a:r>
              <a:rPr lang="en-US" dirty="0" smtClean="0"/>
              <a:t>Dada shocked audiences and critics alike.</a:t>
            </a:r>
          </a:p>
          <a:p>
            <a:r>
              <a:rPr lang="en-US" dirty="0" smtClean="0"/>
              <a:t>Audiences would at times resort to throwing fruit. A theater riot broke out at a Dada play in Paris.</a:t>
            </a:r>
          </a:p>
          <a:p>
            <a:r>
              <a:rPr lang="en-US" dirty="0" smtClean="0"/>
              <a:t>Dada would directly influence and merge into Surrealism and continue to inform artistic expression up to the present.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How to Write a Manifesto: Guidelines and Portfolio Requirements</a:t>
            </a:r>
            <a:endParaRPr lang="en-US" dirty="0"/>
          </a:p>
        </p:txBody>
      </p:sp>
      <p:sp>
        <p:nvSpPr>
          <p:cNvPr id="3" name="Content Placeholder 2"/>
          <p:cNvSpPr>
            <a:spLocks noGrp="1"/>
          </p:cNvSpPr>
          <p:nvPr>
            <p:ph idx="1"/>
          </p:nvPr>
        </p:nvSpPr>
        <p:spPr/>
        <p:txBody>
          <a:bodyPr>
            <a:normAutofit fontScale="85000" lnSpcReduction="20000"/>
          </a:bodyPr>
          <a:lstStyle/>
          <a:p>
            <a:r>
              <a:rPr lang="en-US" sz="1800" b="1" dirty="0" smtClean="0"/>
              <a:t>Each Student will create their own personal manifesto.</a:t>
            </a:r>
          </a:p>
          <a:p>
            <a:r>
              <a:rPr lang="en-US" sz="1800" b="1" dirty="0" smtClean="0"/>
              <a:t>The Manifesto should address the following</a:t>
            </a:r>
            <a:r>
              <a:rPr lang="en-US" sz="1800" dirty="0" smtClean="0"/>
              <a:t>:</a:t>
            </a:r>
          </a:p>
          <a:p>
            <a:pPr>
              <a:buNone/>
            </a:pPr>
            <a:r>
              <a:rPr lang="en-US" sz="1800" dirty="0" smtClean="0"/>
              <a:t>-Who are you? (this can either be as an individual artist, or in terms of a fictional  art group of your creation).</a:t>
            </a:r>
          </a:p>
          <a:p>
            <a:pPr>
              <a:buNone/>
            </a:pPr>
            <a:r>
              <a:rPr lang="en-US" sz="1800" dirty="0" smtClean="0"/>
              <a:t>-What is your view of the world and of art?</a:t>
            </a:r>
          </a:p>
          <a:p>
            <a:pPr>
              <a:buNone/>
            </a:pPr>
            <a:r>
              <a:rPr lang="en-US" sz="1800" dirty="0" smtClean="0"/>
              <a:t>-Is there something you feel passionate about? Perhaps a social issue that you are trying to address or raise awareness about?</a:t>
            </a:r>
          </a:p>
          <a:p>
            <a:pPr>
              <a:buNone/>
            </a:pPr>
            <a:r>
              <a:rPr lang="en-US" sz="1800" dirty="0" smtClean="0"/>
              <a:t>-What is your vision of the future? </a:t>
            </a:r>
          </a:p>
          <a:p>
            <a:pPr>
              <a:buNone/>
            </a:pPr>
            <a:r>
              <a:rPr lang="en-US" sz="1800" dirty="0" smtClean="0"/>
              <a:t>-What is the role of the artist? </a:t>
            </a:r>
          </a:p>
          <a:p>
            <a:pPr>
              <a:buNone/>
            </a:pPr>
            <a:endParaRPr lang="en-US" sz="1800" dirty="0"/>
          </a:p>
          <a:p>
            <a:r>
              <a:rPr lang="en-US" sz="1800" b="1" dirty="0" smtClean="0"/>
              <a:t>Requirements</a:t>
            </a:r>
          </a:p>
          <a:p>
            <a:pPr>
              <a:buNone/>
            </a:pPr>
            <a:r>
              <a:rPr lang="en-US" sz="1800" b="1" dirty="0" smtClean="0"/>
              <a:t>-</a:t>
            </a:r>
            <a:r>
              <a:rPr lang="en-US" sz="1800" dirty="0" smtClean="0"/>
              <a:t>This is the last component of your Portfolio.</a:t>
            </a:r>
            <a:endParaRPr lang="en-US" sz="1800" b="1" dirty="0" smtClean="0"/>
          </a:p>
          <a:p>
            <a:pPr>
              <a:buNone/>
            </a:pPr>
            <a:r>
              <a:rPr lang="en-US" sz="1800" dirty="0" smtClean="0"/>
              <a:t>-Your final draft should be typed and double-spaced, 12 pt. font, 1-2 pgs. </a:t>
            </a:r>
            <a:r>
              <a:rPr lang="en-US" sz="1800" dirty="0"/>
              <a:t>i</a:t>
            </a:r>
            <a:r>
              <a:rPr lang="en-US" sz="1800" dirty="0" smtClean="0"/>
              <a:t>n length.</a:t>
            </a:r>
          </a:p>
          <a:p>
            <a:pPr>
              <a:buNone/>
            </a:pPr>
            <a:r>
              <a:rPr lang="en-US" sz="1800" dirty="0" smtClean="0"/>
              <a:t>-Correct spelling and grammar.</a:t>
            </a:r>
          </a:p>
          <a:p>
            <a:pPr>
              <a:buNone/>
            </a:pPr>
            <a:r>
              <a:rPr lang="en-US" sz="1800" dirty="0" smtClean="0"/>
              <a:t>-Students will read and present their manifestoes at the gallery walk when we create a Cabaret of our own. Remember these are performances, be creative! (Please see scoring guide).</a:t>
            </a:r>
          </a:p>
          <a:p>
            <a:pPr>
              <a:buNone/>
            </a:pPr>
            <a:r>
              <a:rPr lang="en-US" sz="1800" dirty="0" smtClean="0"/>
              <a:t>-This is a place to speak your mind loudly! Have fun but please keep manifestoes and performances school</a:t>
            </a:r>
            <a:r>
              <a:rPr lang="en-US" sz="1800" smtClean="0"/>
              <a:t>-appropriate!</a:t>
            </a:r>
          </a:p>
          <a:p>
            <a:pPr>
              <a:buNone/>
            </a:pPr>
            <a:r>
              <a:rPr lang="en-US" sz="1800" dirty="0" smtClean="0"/>
              <a:t> </a:t>
            </a:r>
            <a:endParaRPr lang="en-US" sz="1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1869</TotalTime>
  <Words>1127</Words>
  <Application>Microsoft Macintosh PowerPoint</Application>
  <PresentationFormat>On-screen Show (4:3)</PresentationFormat>
  <Paragraphs>75</Paragraphs>
  <Slides>7</Slides>
  <Notes>3</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“A manifesto is a communication made to the whole world, whose only pretension is to the discovery of an instant cure for political, astronomical, artistic, parliamentary, agronomical and literary syphilis. It may be pleasant, and good-natured, it's always right, it's strong, vigorous and logical. Apropos of logic, I consider myself very likeable”.               -Tristan Tzara (source : en.wikipedia.org/wiki/Art_manifesto#Dada_Manifesto_1916) </vt:lpstr>
      <vt:lpstr>What is a manifesto?</vt:lpstr>
      <vt:lpstr>The Manifesto:</vt:lpstr>
      <vt:lpstr>The Art Manifesto </vt:lpstr>
      <vt:lpstr>The Dada Manifesto </vt:lpstr>
      <vt:lpstr>Dada’s impact</vt:lpstr>
      <vt:lpstr>How to Write a Manifesto: Guidelines and Portfolio Requirements</vt:lpstr>
    </vt:vector>
  </TitlesOfParts>
  <Company>Stay Sick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manifesto is a communication made to the whole world, whose only pretension is to the discovery of an instant cure for political, astronomical, artistic, parliamentary, agronomical and literary syphilis. It may be pleasant, and good-natured, it's always right, it's strong, vigorous and logical. Apropos of logic, I consider myself very likeable”.               -Tristan Tzara (source : en.wikipedia.org/wiki/Art_manifesto#Dada_Manifesto_1916) </dc:title>
  <dc:creator>Gabriel Swiderski</dc:creator>
  <cp:lastModifiedBy>Gabriel Swiderski</cp:lastModifiedBy>
  <cp:revision>4</cp:revision>
  <cp:lastPrinted>2010-08-17T06:24:34Z</cp:lastPrinted>
  <dcterms:created xsi:type="dcterms:W3CDTF">2010-08-17T10:31:12Z</dcterms:created>
  <dcterms:modified xsi:type="dcterms:W3CDTF">2010-08-17T10:31:13Z</dcterms:modified>
</cp:coreProperties>
</file>